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iCiel Cadena" panose="020B0604020202020204" charset="0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8A3B66D-7346-4EC4-AC80-CE31FEA778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238"/>
            <a:ext cx="18288000" cy="10287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12ECED6-1130-1F25-F9BC-F68667C2A8D0}"/>
              </a:ext>
            </a:extLst>
          </p:cNvPr>
          <p:cNvSpPr/>
          <p:nvPr userDrawn="1"/>
        </p:nvSpPr>
        <p:spPr>
          <a:xfrm>
            <a:off x="-29308" y="-32238"/>
            <a:ext cx="2362200" cy="8323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10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9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3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566597" y="1926210"/>
            <a:ext cx="13333580" cy="6750125"/>
          </a:xfrm>
          <a:custGeom>
            <a:avLst/>
            <a:gdLst/>
            <a:ahLst/>
            <a:cxnLst/>
            <a:rect l="l" t="t" r="r" b="b"/>
            <a:pathLst>
              <a:path w="13333580" h="6750125">
                <a:moveTo>
                  <a:pt x="0" y="0"/>
                </a:moveTo>
                <a:lnTo>
                  <a:pt x="13333580" y="0"/>
                </a:lnTo>
                <a:lnTo>
                  <a:pt x="13333580" y="6750125"/>
                </a:lnTo>
                <a:lnTo>
                  <a:pt x="0" y="675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92939" y="5408040"/>
            <a:ext cx="4940719" cy="4878960"/>
          </a:xfrm>
          <a:custGeom>
            <a:avLst/>
            <a:gdLst/>
            <a:ahLst/>
            <a:cxnLst/>
            <a:rect l="l" t="t" r="r" b="b"/>
            <a:pathLst>
              <a:path w="4940719" h="4878960">
                <a:moveTo>
                  <a:pt x="0" y="0"/>
                </a:moveTo>
                <a:lnTo>
                  <a:pt x="4940719" y="0"/>
                </a:lnTo>
                <a:lnTo>
                  <a:pt x="4940719" y="4878960"/>
                </a:lnTo>
                <a:lnTo>
                  <a:pt x="0" y="48789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312704" y="5622098"/>
            <a:ext cx="5167888" cy="4450843"/>
          </a:xfrm>
          <a:custGeom>
            <a:avLst/>
            <a:gdLst/>
            <a:ahLst/>
            <a:cxnLst/>
            <a:rect l="l" t="t" r="r" b="b"/>
            <a:pathLst>
              <a:path w="5167888" h="4450843">
                <a:moveTo>
                  <a:pt x="5167888" y="0"/>
                </a:moveTo>
                <a:lnTo>
                  <a:pt x="0" y="0"/>
                </a:lnTo>
                <a:lnTo>
                  <a:pt x="0" y="4450844"/>
                </a:lnTo>
                <a:lnTo>
                  <a:pt x="5167888" y="4450844"/>
                </a:lnTo>
                <a:lnTo>
                  <a:pt x="516788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173836" y="241855"/>
            <a:ext cx="8119103" cy="72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</a:pPr>
            <a:r>
              <a:rPr lang="en-US" sz="4608">
                <a:solidFill>
                  <a:srgbClr val="54B060"/>
                </a:solidFill>
                <a:effectLst>
                  <a:glow rad="381000">
                    <a:schemeClr val="bg1"/>
                  </a:glow>
                </a:effectLst>
                <a:latin typeface="SVN-Ziclets"/>
                <a:ea typeface="SVN-Ziclets"/>
                <a:cs typeface="SVN-Ziclets"/>
                <a:sym typeface="SVN-Ziclets"/>
              </a:rPr>
              <a:t>Tiếng Việt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80592" y="1090195"/>
            <a:ext cx="7326816" cy="64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159">
                <a:solidFill>
                  <a:srgbClr val="004AAD"/>
                </a:solidFill>
                <a:effectLst>
                  <a:glow rad="381000">
                    <a:schemeClr val="bg1"/>
                  </a:glow>
                </a:effectLst>
                <a:latin typeface="SVN-Ziclets"/>
                <a:ea typeface="SVN-Ziclets"/>
                <a:cs typeface="SVN-Ziclets"/>
                <a:sym typeface="SVN-Ziclets"/>
              </a:rPr>
              <a:t>Tuần 18 - Đọc 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96648" y="1859535"/>
            <a:ext cx="13126123" cy="63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036">
                <a:solidFill>
                  <a:srgbClr val="DA251D"/>
                </a:solidFill>
                <a:effectLst>
                  <a:glow rad="381000">
                    <a:schemeClr val="bg1"/>
                  </a:glow>
                </a:effectLst>
                <a:latin typeface="SVN-Ziclets"/>
                <a:ea typeface="SVN-Ziclets"/>
                <a:cs typeface="SVN-Ziclets"/>
                <a:sym typeface="SVN-Ziclets"/>
              </a:rPr>
              <a:t>Ôn luyện đọc thành tiếng và trả lời câu hỏi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60126" y="1513029"/>
            <a:ext cx="7815092" cy="8013918"/>
            <a:chOff x="0" y="0"/>
            <a:chExt cx="10420123" cy="106852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080246" cy="10159716"/>
            </a:xfrm>
            <a:custGeom>
              <a:avLst/>
              <a:gdLst/>
              <a:ahLst/>
              <a:cxnLst/>
              <a:rect l="l" t="t" r="r" b="b"/>
              <a:pathLst>
                <a:path w="9080246" h="10159716">
                  <a:moveTo>
                    <a:pt x="0" y="0"/>
                  </a:moveTo>
                  <a:lnTo>
                    <a:pt x="9080246" y="0"/>
                  </a:lnTo>
                  <a:lnTo>
                    <a:pt x="9080246" y="10159716"/>
                  </a:lnTo>
                  <a:lnTo>
                    <a:pt x="0" y="10159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135777" y="1416027"/>
              <a:ext cx="8284345" cy="9269198"/>
            </a:xfrm>
            <a:custGeom>
              <a:avLst/>
              <a:gdLst/>
              <a:ahLst/>
              <a:cxnLst/>
              <a:rect l="l" t="t" r="r" b="b"/>
              <a:pathLst>
                <a:path w="8284345" h="9269198">
                  <a:moveTo>
                    <a:pt x="0" y="0"/>
                  </a:moveTo>
                  <a:lnTo>
                    <a:pt x="8284346" y="0"/>
                  </a:lnTo>
                  <a:lnTo>
                    <a:pt x="8284346" y="9269198"/>
                  </a:lnTo>
                  <a:lnTo>
                    <a:pt x="0" y="9269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24053" y="5076825"/>
            <a:ext cx="4864731" cy="358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3419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2: </a:t>
            </a:r>
            <a:r>
              <a:rPr lang="en-US" sz="341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từ đầu đến “xoè cánh ấp con” và trả lời câu hỏi: Những âm thanh trong vườn thu gợi cho em cảm giác gì?</a:t>
            </a:r>
          </a:p>
        </p:txBody>
      </p:sp>
      <p:sp>
        <p:nvSpPr>
          <p:cNvPr id="31" name="Freeform 31"/>
          <p:cNvSpPr/>
          <p:nvPr/>
        </p:nvSpPr>
        <p:spPr>
          <a:xfrm>
            <a:off x="15063946" y="7962900"/>
            <a:ext cx="3224053" cy="2324100"/>
          </a:xfrm>
          <a:custGeom>
            <a:avLst/>
            <a:gdLst/>
            <a:ahLst/>
            <a:cxnLst/>
            <a:rect l="l" t="t" r="r" b="b"/>
            <a:pathLst>
              <a:path w="3818255" h="2801644">
                <a:moveTo>
                  <a:pt x="0" y="0"/>
                </a:moveTo>
                <a:lnTo>
                  <a:pt x="3818255" y="0"/>
                </a:lnTo>
                <a:lnTo>
                  <a:pt x="3818255" y="2801644"/>
                </a:lnTo>
                <a:lnTo>
                  <a:pt x="0" y="280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448662" y="1865195"/>
            <a:ext cx="8507137" cy="1447659"/>
          </a:xfrm>
          <a:custGeom>
            <a:avLst/>
            <a:gdLst/>
            <a:ahLst/>
            <a:cxnLst/>
            <a:rect l="l" t="t" r="r" b="b"/>
            <a:pathLst>
              <a:path w="8507137" h="1447659">
                <a:moveTo>
                  <a:pt x="0" y="0"/>
                </a:moveTo>
                <a:lnTo>
                  <a:pt x="8507137" y="0"/>
                </a:lnTo>
                <a:lnTo>
                  <a:pt x="8507137" y="1447659"/>
                </a:lnTo>
                <a:lnTo>
                  <a:pt x="0" y="14476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5190" b="-22172"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9144000" y="3276515"/>
            <a:ext cx="7239000" cy="6098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(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Trích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)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trúc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vờn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đẹp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quá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mía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nhung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quạt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rạ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ai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ngả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nón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chào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Hoa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mướp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cuối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mùa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lẻo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trời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in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thăm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thẳm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quê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hương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!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Tôi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bước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vườn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bạn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cau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Hút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to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đài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cao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Đứng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lộng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khoai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lang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sưởi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Cùng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mẹ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ấp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60126" y="1513029"/>
            <a:ext cx="7815092" cy="8013918"/>
            <a:chOff x="0" y="0"/>
            <a:chExt cx="10420123" cy="1068522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080246" cy="10159716"/>
            </a:xfrm>
            <a:custGeom>
              <a:avLst/>
              <a:gdLst/>
              <a:ahLst/>
              <a:cxnLst/>
              <a:rect l="l" t="t" r="r" b="b"/>
              <a:pathLst>
                <a:path w="9080246" h="10159716">
                  <a:moveTo>
                    <a:pt x="0" y="0"/>
                  </a:moveTo>
                  <a:lnTo>
                    <a:pt x="9080246" y="0"/>
                  </a:lnTo>
                  <a:lnTo>
                    <a:pt x="9080246" y="10159716"/>
                  </a:lnTo>
                  <a:lnTo>
                    <a:pt x="0" y="10159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135777" y="1416027"/>
              <a:ext cx="8284345" cy="9269198"/>
            </a:xfrm>
            <a:custGeom>
              <a:avLst/>
              <a:gdLst/>
              <a:ahLst/>
              <a:cxnLst/>
              <a:rect l="l" t="t" r="r" b="b"/>
              <a:pathLst>
                <a:path w="8284345" h="9269198">
                  <a:moveTo>
                    <a:pt x="0" y="0"/>
                  </a:moveTo>
                  <a:lnTo>
                    <a:pt x="8284346" y="0"/>
                  </a:lnTo>
                  <a:lnTo>
                    <a:pt x="8284346" y="9269198"/>
                  </a:lnTo>
                  <a:lnTo>
                    <a:pt x="0" y="9269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24053" y="5076825"/>
            <a:ext cx="4864731" cy="3580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7"/>
              </a:lnSpc>
              <a:spcBef>
                <a:spcPct val="0"/>
              </a:spcBef>
            </a:pPr>
            <a:r>
              <a:rPr lang="en-US" sz="3419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2: </a:t>
            </a:r>
            <a:r>
              <a:rPr lang="en-US" sz="341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từ đầu đến “xoè cánh ấp con” và trả lời câu hỏi: Những âm thanh trong vườn thu gợi cho em cảm giác gì?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233387" y="2483444"/>
            <a:ext cx="7461024" cy="5996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37"/>
              </a:lnSpc>
              <a:spcBef>
                <a:spcPct val="0"/>
              </a:spcBef>
            </a:pP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Những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âm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thanh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trong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vườn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thu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“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tiếng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lá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mía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quạt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vào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mái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rạ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lao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xao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như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ai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ngả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nón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chào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tiếng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chiều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vàng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rợi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”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gợi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cho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em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cảm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giác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cảnh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vật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thật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đẹp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;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cảnh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vật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và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con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người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rạo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rực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náo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nức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xôn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xao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trong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chiều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thu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;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cuộc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sống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nơi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quê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hương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tác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giả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thật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trù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phú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đầm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67" dirty="0" err="1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ấm</a:t>
            </a:r>
            <a:r>
              <a:rPr lang="en-US" sz="3867" dirty="0">
                <a:solidFill>
                  <a:srgbClr val="9B4E42"/>
                </a:solidFill>
                <a:latin typeface="iCiel Nabila"/>
                <a:ea typeface="iCiel Nabila"/>
                <a:cs typeface="iCiel Nabila"/>
                <a:sym typeface="iCiel Nabila"/>
              </a:rPr>
              <a:t>;...</a:t>
            </a:r>
          </a:p>
        </p:txBody>
      </p:sp>
      <p:sp>
        <p:nvSpPr>
          <p:cNvPr id="32" name="Freeform 32"/>
          <p:cNvSpPr/>
          <p:nvPr/>
        </p:nvSpPr>
        <p:spPr>
          <a:xfrm>
            <a:off x="14469745" y="7485356"/>
            <a:ext cx="3818255" cy="2801644"/>
          </a:xfrm>
          <a:custGeom>
            <a:avLst/>
            <a:gdLst/>
            <a:ahLst/>
            <a:cxnLst/>
            <a:rect l="l" t="t" r="r" b="b"/>
            <a:pathLst>
              <a:path w="3818255" h="2801644">
                <a:moveTo>
                  <a:pt x="0" y="0"/>
                </a:moveTo>
                <a:lnTo>
                  <a:pt x="3818255" y="0"/>
                </a:lnTo>
                <a:lnTo>
                  <a:pt x="3818255" y="2801644"/>
                </a:lnTo>
                <a:lnTo>
                  <a:pt x="0" y="280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3918" y="1567989"/>
            <a:ext cx="8280082" cy="7907479"/>
          </a:xfrm>
          <a:custGeom>
            <a:avLst/>
            <a:gdLst/>
            <a:ahLst/>
            <a:cxnLst/>
            <a:rect l="l" t="t" r="r" b="b"/>
            <a:pathLst>
              <a:path w="8280082" h="7907479">
                <a:moveTo>
                  <a:pt x="0" y="0"/>
                </a:moveTo>
                <a:lnTo>
                  <a:pt x="8280082" y="0"/>
                </a:lnTo>
                <a:lnTo>
                  <a:pt x="8280082" y="7907479"/>
                </a:lnTo>
                <a:lnTo>
                  <a:pt x="0" y="79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29106" y="4795790"/>
            <a:ext cx="8149706" cy="174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4"/>
              </a:lnSpc>
              <a:spcBef>
                <a:spcPct val="0"/>
              </a:spcBef>
            </a:pPr>
            <a:r>
              <a:rPr lang="en-US" sz="2510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3: </a:t>
            </a:r>
            <a:r>
              <a:rPr lang="en-US" sz="251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từ “Hoa mướp” đến hết và trả lời câu hỏi: Hai câu thơ: “Vồng khoai lang xoè lá ra nằm sưởi/ Cùng với mẹ gà xoè cánh ấp con.” giúp em hình dung điều gì về cuộc sống ở quê hương tác giả?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29" name="Freeform 29"/>
          <p:cNvSpPr/>
          <p:nvPr/>
        </p:nvSpPr>
        <p:spPr>
          <a:xfrm>
            <a:off x="16001880" y="7810088"/>
            <a:ext cx="2286120" cy="2461502"/>
          </a:xfrm>
          <a:custGeom>
            <a:avLst/>
            <a:gdLst/>
            <a:ahLst/>
            <a:cxnLst/>
            <a:rect l="l" t="t" r="r" b="b"/>
            <a:pathLst>
              <a:path w="2286120" h="2461502">
                <a:moveTo>
                  <a:pt x="0" y="0"/>
                </a:moveTo>
                <a:lnTo>
                  <a:pt x="2286120" y="0"/>
                </a:lnTo>
                <a:lnTo>
                  <a:pt x="2286120" y="2461502"/>
                </a:lnTo>
                <a:lnTo>
                  <a:pt x="0" y="2461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/>
          <p:cNvSpPr/>
          <p:nvPr/>
        </p:nvSpPr>
        <p:spPr>
          <a:xfrm>
            <a:off x="9710533" y="1299808"/>
            <a:ext cx="7171673" cy="1220403"/>
          </a:xfrm>
          <a:custGeom>
            <a:avLst/>
            <a:gdLst/>
            <a:ahLst/>
            <a:cxnLst/>
            <a:rect l="l" t="t" r="r" b="b"/>
            <a:pathLst>
              <a:path w="7171673" h="1220403">
                <a:moveTo>
                  <a:pt x="0" y="0"/>
                </a:moveTo>
                <a:lnTo>
                  <a:pt x="7171672" y="0"/>
                </a:lnTo>
                <a:lnTo>
                  <a:pt x="7171672" y="1220403"/>
                </a:lnTo>
                <a:lnTo>
                  <a:pt x="0" y="12204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190" b="-22172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420370" y="2386093"/>
            <a:ext cx="7648430" cy="8150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(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Trích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)</a:t>
            </a:r>
          </a:p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Hoa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mướp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cuối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mùa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lẻo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trời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in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thăm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thẳm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quê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hương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!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Tôi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bước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vườn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bạn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cau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Hút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to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đài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cao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Đứng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lộng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khoai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lang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sưởi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Cùng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mẹ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ấp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cả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tâm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hồn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Của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đất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nước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đang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bồi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da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thịt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Gió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biển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mặn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thổi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về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đây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thiết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phơi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phới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Náo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nức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êm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ả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...</a:t>
            </a:r>
          </a:p>
          <a:p>
            <a:pPr algn="r">
              <a:lnSpc>
                <a:spcPts val="3965"/>
              </a:lnSpc>
            </a:pP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  <a:spcBef>
                <a:spcPct val="0"/>
              </a:spcBef>
            </a:pP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63918" y="1567989"/>
            <a:ext cx="8280082" cy="7907479"/>
          </a:xfrm>
          <a:custGeom>
            <a:avLst/>
            <a:gdLst/>
            <a:ahLst/>
            <a:cxnLst/>
            <a:rect l="l" t="t" r="r" b="b"/>
            <a:pathLst>
              <a:path w="8280082" h="7907479">
                <a:moveTo>
                  <a:pt x="0" y="0"/>
                </a:moveTo>
                <a:lnTo>
                  <a:pt x="8280082" y="0"/>
                </a:lnTo>
                <a:lnTo>
                  <a:pt x="8280082" y="7907479"/>
                </a:lnTo>
                <a:lnTo>
                  <a:pt x="0" y="79074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29106" y="4795790"/>
            <a:ext cx="8149706" cy="174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14"/>
              </a:lnSpc>
              <a:spcBef>
                <a:spcPct val="0"/>
              </a:spcBef>
            </a:pPr>
            <a:r>
              <a:rPr lang="en-US" sz="2510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3: </a:t>
            </a:r>
            <a:r>
              <a:rPr lang="en-US" sz="2510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từ “Hoa mướp” đến hết và trả lời câu hỏi: Hai câu thơ: “Vồng khoai lang xoè lá ra nằm sưởi/ Cùng với mẹ gà xoè cánh ấp con.” giúp em hình dung điều gì về cuộc sống ở quê hương tác giả?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732659" y="2624500"/>
            <a:ext cx="7292986" cy="4380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799"/>
              </a:lnSpc>
              <a:spcBef>
                <a:spcPct val="0"/>
              </a:spcBef>
            </a:pP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Hai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câu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thơ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: “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Vồng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khoai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lang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xoè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lá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ra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nằm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sưởi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/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Cùng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với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mẹ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gà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xoè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cánh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ấp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con.”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giúp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em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hình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dung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cuộc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sống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ở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quê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hương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tác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giả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rất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đầm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ấm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thanh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202" dirty="0" err="1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bình</a:t>
            </a:r>
            <a:r>
              <a:rPr lang="en-US" sz="4202" dirty="0">
                <a:solidFill>
                  <a:srgbClr val="21722C"/>
                </a:solidFill>
                <a:latin typeface="iCiel Nabila"/>
                <a:ea typeface="iCiel Nabila"/>
                <a:cs typeface="iCiel Nabila"/>
                <a:sym typeface="iCiel Nabila"/>
              </a:rPr>
              <a:t>;...</a:t>
            </a:r>
          </a:p>
        </p:txBody>
      </p:sp>
      <p:sp>
        <p:nvSpPr>
          <p:cNvPr id="30" name="Freeform 30"/>
          <p:cNvSpPr/>
          <p:nvPr/>
        </p:nvSpPr>
        <p:spPr>
          <a:xfrm>
            <a:off x="14425299" y="6127968"/>
            <a:ext cx="3862701" cy="4159032"/>
          </a:xfrm>
          <a:custGeom>
            <a:avLst/>
            <a:gdLst/>
            <a:ahLst/>
            <a:cxnLst/>
            <a:rect l="l" t="t" r="r" b="b"/>
            <a:pathLst>
              <a:path w="3862701" h="4159032">
                <a:moveTo>
                  <a:pt x="0" y="0"/>
                </a:moveTo>
                <a:lnTo>
                  <a:pt x="3862701" y="0"/>
                </a:lnTo>
                <a:lnTo>
                  <a:pt x="3862701" y="4159032"/>
                </a:lnTo>
                <a:lnTo>
                  <a:pt x="0" y="41590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1666" y="2124733"/>
            <a:ext cx="9158853" cy="6033394"/>
          </a:xfrm>
          <a:custGeom>
            <a:avLst/>
            <a:gdLst/>
            <a:ahLst/>
            <a:cxnLst/>
            <a:rect l="l" t="t" r="r" b="b"/>
            <a:pathLst>
              <a:path w="9158853" h="6033394">
                <a:moveTo>
                  <a:pt x="0" y="0"/>
                </a:moveTo>
                <a:lnTo>
                  <a:pt x="9158853" y="0"/>
                </a:lnTo>
                <a:lnTo>
                  <a:pt x="9158853" y="6033394"/>
                </a:lnTo>
                <a:lnTo>
                  <a:pt x="0" y="6033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06435" y="3634791"/>
            <a:ext cx="5488432" cy="306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4: </a:t>
            </a:r>
            <a:r>
              <a:rPr lang="en-US" sz="3491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từ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“Hoa mướp” đến hết và trả lời câu hỏi: Bài thơ thể hiện tình cảm gì của tác giả đối với quê hương?</a:t>
            </a:r>
          </a:p>
        </p:txBody>
      </p:sp>
      <p:sp>
        <p:nvSpPr>
          <p:cNvPr id="30" name="Freeform 30"/>
          <p:cNvSpPr/>
          <p:nvPr/>
        </p:nvSpPr>
        <p:spPr>
          <a:xfrm>
            <a:off x="9710533" y="1299808"/>
            <a:ext cx="7171673" cy="1220403"/>
          </a:xfrm>
          <a:custGeom>
            <a:avLst/>
            <a:gdLst/>
            <a:ahLst/>
            <a:cxnLst/>
            <a:rect l="l" t="t" r="r" b="b"/>
            <a:pathLst>
              <a:path w="7171673" h="1220403">
                <a:moveTo>
                  <a:pt x="0" y="0"/>
                </a:moveTo>
                <a:lnTo>
                  <a:pt x="7171672" y="0"/>
                </a:lnTo>
                <a:lnTo>
                  <a:pt x="7171672" y="1220403"/>
                </a:lnTo>
                <a:lnTo>
                  <a:pt x="0" y="12204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5190" b="-22172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420370" y="2386093"/>
            <a:ext cx="7724630" cy="8150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(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Trích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)</a:t>
            </a:r>
          </a:p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Hoa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mướp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cuối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mùa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lẻo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trời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in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thăm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thẳm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quê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hương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!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Tôi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bước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vườn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bạn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cau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Hút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to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đài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cao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Đứng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lộng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khoai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lang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sưởi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Cùng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mẹ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ấp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cả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tâm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hồn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Của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đất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nước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đang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bồi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da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thịt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Gió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biển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mặn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thổi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về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đây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thiết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phơi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phới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Náo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nức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êm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ả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...</a:t>
            </a:r>
          </a:p>
          <a:p>
            <a:pPr algn="r">
              <a:lnSpc>
                <a:spcPts val="3965"/>
              </a:lnSpc>
            </a:pP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  <a:spcBef>
                <a:spcPct val="0"/>
              </a:spcBef>
            </a:pP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61666" y="2124733"/>
            <a:ext cx="9158853" cy="6033394"/>
          </a:xfrm>
          <a:custGeom>
            <a:avLst/>
            <a:gdLst/>
            <a:ahLst/>
            <a:cxnLst/>
            <a:rect l="l" t="t" r="r" b="b"/>
            <a:pathLst>
              <a:path w="9158853" h="6033394">
                <a:moveTo>
                  <a:pt x="0" y="0"/>
                </a:moveTo>
                <a:lnTo>
                  <a:pt x="9158853" y="0"/>
                </a:lnTo>
                <a:lnTo>
                  <a:pt x="9158853" y="6033394"/>
                </a:lnTo>
                <a:lnTo>
                  <a:pt x="0" y="60333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306435" y="3634791"/>
            <a:ext cx="5488432" cy="3061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4: </a:t>
            </a:r>
            <a:r>
              <a:rPr lang="en-US" sz="3491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từ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3491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“Hoa mướp” đến hết và trả lời câu hỏi: Bài thơ thể hiện tình cảm gì của tác giả đối với quê hương?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699280" y="2705755"/>
            <a:ext cx="7292986" cy="243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9"/>
              </a:lnSpc>
              <a:spcBef>
                <a:spcPct val="0"/>
              </a:spcBef>
            </a:pP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Bài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thơ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thể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hiện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tình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yêu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niềm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tự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hào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của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tác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giả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với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quê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4702" dirty="0" err="1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hương</a:t>
            </a:r>
            <a:r>
              <a:rPr lang="en-US" sz="4702" dirty="0">
                <a:solidFill>
                  <a:srgbClr val="EA2D44"/>
                </a:solidFill>
                <a:latin typeface="iCiel Nabila"/>
                <a:ea typeface="iCiel Nabila"/>
                <a:cs typeface="iCiel Nabila"/>
                <a:sym typeface="iCiel Nabila"/>
              </a:rPr>
              <a:t>.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13106400" y="4382044"/>
            <a:ext cx="5181600" cy="5904956"/>
          </a:xfrm>
          <a:custGeom>
            <a:avLst/>
            <a:gdLst/>
            <a:ahLst/>
            <a:cxnLst/>
            <a:rect l="l" t="t" r="r" b="b"/>
            <a:pathLst>
              <a:path w="3869709" h="4409924">
                <a:moveTo>
                  <a:pt x="3869709" y="0"/>
                </a:moveTo>
                <a:lnTo>
                  <a:pt x="0" y="0"/>
                </a:lnTo>
                <a:lnTo>
                  <a:pt x="0" y="4409924"/>
                </a:lnTo>
                <a:lnTo>
                  <a:pt x="3869709" y="4409924"/>
                </a:lnTo>
                <a:lnTo>
                  <a:pt x="386970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/>
          <p:nvPr/>
        </p:nvSpPr>
        <p:spPr>
          <a:xfrm>
            <a:off x="11811001" y="3944625"/>
            <a:ext cx="6422658" cy="6342375"/>
          </a:xfrm>
          <a:custGeom>
            <a:avLst/>
            <a:gdLst/>
            <a:ahLst/>
            <a:cxnLst/>
            <a:rect l="l" t="t" r="r" b="b"/>
            <a:pathLst>
              <a:path w="4448177" h="4392575">
                <a:moveTo>
                  <a:pt x="0" y="0"/>
                </a:moveTo>
                <a:lnTo>
                  <a:pt x="4448177" y="0"/>
                </a:lnTo>
                <a:lnTo>
                  <a:pt x="4448177" y="4392575"/>
                </a:lnTo>
                <a:lnTo>
                  <a:pt x="0" y="4392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54341" y="4912220"/>
            <a:ext cx="6041658" cy="5282645"/>
          </a:xfrm>
          <a:custGeom>
            <a:avLst/>
            <a:gdLst/>
            <a:ahLst/>
            <a:cxnLst/>
            <a:rect l="l" t="t" r="r" b="b"/>
            <a:pathLst>
              <a:path w="4263275" h="3671745">
                <a:moveTo>
                  <a:pt x="4263275" y="0"/>
                </a:moveTo>
                <a:lnTo>
                  <a:pt x="0" y="0"/>
                </a:lnTo>
                <a:lnTo>
                  <a:pt x="0" y="3671746"/>
                </a:lnTo>
                <a:lnTo>
                  <a:pt x="4263275" y="3671746"/>
                </a:lnTo>
                <a:lnTo>
                  <a:pt x="426327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5C29C038-87C0-A1EB-7984-D079F5F7945C}"/>
              </a:ext>
            </a:extLst>
          </p:cNvPr>
          <p:cNvSpPr txBox="1"/>
          <p:nvPr/>
        </p:nvSpPr>
        <p:spPr>
          <a:xfrm>
            <a:off x="5173836" y="241855"/>
            <a:ext cx="8119103" cy="727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60"/>
              </a:lnSpc>
            </a:pPr>
            <a:r>
              <a:rPr lang="en-US" sz="4608">
                <a:solidFill>
                  <a:srgbClr val="54B060"/>
                </a:solidFill>
                <a:effectLst>
                  <a:glow rad="381000">
                    <a:schemeClr val="bg1"/>
                  </a:glow>
                </a:effectLst>
                <a:latin typeface="SVN-Ziclets"/>
                <a:ea typeface="SVN-Ziclets"/>
                <a:cs typeface="SVN-Ziclets"/>
                <a:sym typeface="SVN-Ziclets"/>
              </a:rPr>
              <a:t>Tiếng Việt 5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552CEEB7-E258-7AD6-AFF1-515475D98387}"/>
              </a:ext>
            </a:extLst>
          </p:cNvPr>
          <p:cNvSpPr txBox="1"/>
          <p:nvPr/>
        </p:nvSpPr>
        <p:spPr>
          <a:xfrm>
            <a:off x="5480592" y="1090195"/>
            <a:ext cx="7326816" cy="649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159">
                <a:solidFill>
                  <a:srgbClr val="004AAD"/>
                </a:solidFill>
                <a:effectLst>
                  <a:glow rad="381000">
                    <a:schemeClr val="bg1"/>
                  </a:glow>
                </a:effectLst>
                <a:latin typeface="SVN-Ziclets"/>
                <a:ea typeface="SVN-Ziclets"/>
                <a:cs typeface="SVN-Ziclets"/>
                <a:sym typeface="SVN-Ziclets"/>
              </a:rPr>
              <a:t>Tuần 18 - Đọc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CDF770-D233-FF7D-4561-CA80B1C73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60244"/>
            <a:ext cx="15087600" cy="67599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1118087" y="688756"/>
            <a:ext cx="16230600" cy="8196453"/>
          </a:xfrm>
          <a:custGeom>
            <a:avLst/>
            <a:gdLst/>
            <a:ahLst/>
            <a:cxnLst/>
            <a:rect l="l" t="t" r="r" b="b"/>
            <a:pathLst>
              <a:path w="16230600" h="8196453">
                <a:moveTo>
                  <a:pt x="0" y="0"/>
                </a:moveTo>
                <a:lnTo>
                  <a:pt x="16230600" y="0"/>
                </a:lnTo>
                <a:lnTo>
                  <a:pt x="16230600" y="8196453"/>
                </a:lnTo>
                <a:lnTo>
                  <a:pt x="0" y="81964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092124" y="2416865"/>
            <a:ext cx="12282527" cy="5453269"/>
          </a:xfrm>
          <a:custGeom>
            <a:avLst/>
            <a:gdLst/>
            <a:ahLst/>
            <a:cxnLst/>
            <a:rect l="l" t="t" r="r" b="b"/>
            <a:pathLst>
              <a:path w="12282527" h="5453269">
                <a:moveTo>
                  <a:pt x="0" y="0"/>
                </a:moveTo>
                <a:lnTo>
                  <a:pt x="12282527" y="0"/>
                </a:lnTo>
                <a:lnTo>
                  <a:pt x="12282527" y="5453270"/>
                </a:lnTo>
                <a:lnTo>
                  <a:pt x="0" y="5453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10" r="-431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987095" y="4177118"/>
            <a:ext cx="3300905" cy="6109882"/>
          </a:xfrm>
          <a:custGeom>
            <a:avLst/>
            <a:gdLst/>
            <a:ahLst/>
            <a:cxnLst/>
            <a:rect l="l" t="t" r="r" b="b"/>
            <a:pathLst>
              <a:path w="3300905" h="6109882">
                <a:moveTo>
                  <a:pt x="0" y="0"/>
                </a:moveTo>
                <a:lnTo>
                  <a:pt x="3300905" y="0"/>
                </a:lnTo>
                <a:lnTo>
                  <a:pt x="3300905" y="6109882"/>
                </a:lnTo>
                <a:lnTo>
                  <a:pt x="0" y="61098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415"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0" y="4177118"/>
            <a:ext cx="3428527" cy="6109882"/>
          </a:xfrm>
          <a:custGeom>
            <a:avLst/>
            <a:gdLst/>
            <a:ahLst/>
            <a:cxnLst/>
            <a:rect l="l" t="t" r="r" b="b"/>
            <a:pathLst>
              <a:path w="3428527" h="6109882">
                <a:moveTo>
                  <a:pt x="3428527" y="0"/>
                </a:moveTo>
                <a:lnTo>
                  <a:pt x="0" y="0"/>
                </a:lnTo>
                <a:lnTo>
                  <a:pt x="0" y="6109882"/>
                </a:lnTo>
                <a:lnTo>
                  <a:pt x="3428527" y="6109882"/>
                </a:lnTo>
                <a:lnTo>
                  <a:pt x="3428527" y="0"/>
                </a:lnTo>
                <a:close/>
              </a:path>
            </a:pathLst>
          </a:custGeom>
          <a:blipFill>
            <a:blip r:embed="rId5"/>
            <a:stretch>
              <a:fillRect b="-8696"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Quê hương tươi đẹp">
            <a:hlinkClick r:id="" action="ppaction://media"/>
            <a:extLst>
              <a:ext uri="{FF2B5EF4-FFF2-40B4-BE49-F238E27FC236}">
                <a16:creationId xmlns:a16="http://schemas.microsoft.com/office/drawing/2014/main" id="{4DF1ED05-5A70-92F7-C9D5-DD9A509EBB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2505300" y="2165903"/>
            <a:ext cx="13333580" cy="6750125"/>
          </a:xfrm>
          <a:custGeom>
            <a:avLst/>
            <a:gdLst/>
            <a:ahLst/>
            <a:cxnLst/>
            <a:rect l="l" t="t" r="r" b="b"/>
            <a:pathLst>
              <a:path w="13333580" h="6750125">
                <a:moveTo>
                  <a:pt x="0" y="0"/>
                </a:moveTo>
                <a:lnTo>
                  <a:pt x="13333581" y="0"/>
                </a:lnTo>
                <a:lnTo>
                  <a:pt x="13333581" y="6750125"/>
                </a:lnTo>
                <a:lnTo>
                  <a:pt x="0" y="6750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580038" y="5540965"/>
            <a:ext cx="4640279" cy="4582275"/>
          </a:xfrm>
          <a:custGeom>
            <a:avLst/>
            <a:gdLst/>
            <a:ahLst/>
            <a:cxnLst/>
            <a:rect l="l" t="t" r="r" b="b"/>
            <a:pathLst>
              <a:path w="4640279" h="4582275">
                <a:moveTo>
                  <a:pt x="0" y="0"/>
                </a:moveTo>
                <a:lnTo>
                  <a:pt x="4640279" y="0"/>
                </a:lnTo>
                <a:lnTo>
                  <a:pt x="4640279" y="4582276"/>
                </a:lnTo>
                <a:lnTo>
                  <a:pt x="0" y="45822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471467" y="5945866"/>
            <a:ext cx="4850362" cy="4177374"/>
          </a:xfrm>
          <a:custGeom>
            <a:avLst/>
            <a:gdLst/>
            <a:ahLst/>
            <a:cxnLst/>
            <a:rect l="l" t="t" r="r" b="b"/>
            <a:pathLst>
              <a:path w="4850362" h="4177374">
                <a:moveTo>
                  <a:pt x="4850362" y="0"/>
                </a:moveTo>
                <a:lnTo>
                  <a:pt x="0" y="0"/>
                </a:lnTo>
                <a:lnTo>
                  <a:pt x="0" y="4177375"/>
                </a:lnTo>
                <a:lnTo>
                  <a:pt x="4850362" y="4177375"/>
                </a:lnTo>
                <a:lnTo>
                  <a:pt x="48503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835351" y="2099228"/>
            <a:ext cx="13126123" cy="63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4036">
                <a:solidFill>
                  <a:srgbClr val="DA251D"/>
                </a:solidFill>
                <a:effectLst>
                  <a:glow rad="381000">
                    <a:schemeClr val="bg1"/>
                  </a:glow>
                </a:effectLst>
                <a:latin typeface="SVN-Ziclets"/>
                <a:ea typeface="SVN-Ziclets"/>
                <a:cs typeface="SVN-Ziclets"/>
                <a:sym typeface="SVN-Ziclets"/>
              </a:rPr>
              <a:t>Ôn luyện đọc thành tiếng và trả lời câu hỏi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390427" y="709338"/>
            <a:ext cx="11563327" cy="885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1"/>
              </a:lnSpc>
            </a:pPr>
            <a:r>
              <a:rPr lang="en-US" sz="5370">
                <a:solidFill>
                  <a:srgbClr val="FF6100"/>
                </a:solidFill>
                <a:effectLst>
                  <a:glow rad="381000">
                    <a:schemeClr val="bg1"/>
                  </a:glow>
                </a:effectLst>
                <a:latin typeface="iCiel Nabila"/>
                <a:ea typeface="iCiel Nabila"/>
                <a:cs typeface="iCiel Nabila"/>
                <a:sym typeface="iCiel Nabila"/>
              </a:rPr>
              <a:t>Thứ..., ngày..., tháng..., năm 2024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1868090" y="1111380"/>
            <a:ext cx="14551821" cy="9064329"/>
            <a:chOff x="0" y="0"/>
            <a:chExt cx="3832578" cy="241662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32578" cy="2416624"/>
            </a:xfrm>
            <a:custGeom>
              <a:avLst/>
              <a:gdLst/>
              <a:ahLst/>
              <a:cxnLst/>
              <a:rect l="l" t="t" r="r" b="b"/>
              <a:pathLst>
                <a:path w="3832578" h="2416624">
                  <a:moveTo>
                    <a:pt x="0" y="0"/>
                  </a:moveTo>
                  <a:lnTo>
                    <a:pt x="3832578" y="0"/>
                  </a:lnTo>
                  <a:lnTo>
                    <a:pt x="3832578" y="2416624"/>
                  </a:lnTo>
                  <a:lnTo>
                    <a:pt x="0" y="2416624"/>
                  </a:lnTo>
                  <a:close/>
                </a:path>
              </a:pathLst>
            </a:custGeom>
            <a:solidFill>
              <a:srgbClr val="F9FAEE">
                <a:alpha val="74902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832578" cy="24642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329215" y="0"/>
            <a:ext cx="11808345" cy="2009425"/>
          </a:xfrm>
          <a:custGeom>
            <a:avLst/>
            <a:gdLst/>
            <a:ahLst/>
            <a:cxnLst/>
            <a:rect l="l" t="t" r="r" b="b"/>
            <a:pathLst>
              <a:path w="11808345" h="2009425">
                <a:moveTo>
                  <a:pt x="0" y="0"/>
                </a:moveTo>
                <a:lnTo>
                  <a:pt x="11808345" y="0"/>
                </a:lnTo>
                <a:lnTo>
                  <a:pt x="11808345" y="2009425"/>
                </a:lnTo>
                <a:lnTo>
                  <a:pt x="0" y="2009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90" b="-22172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420636" y="1942750"/>
            <a:ext cx="9828764" cy="8232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4"/>
              </a:lnSpc>
            </a:pP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(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Trích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)</a:t>
            </a: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trúc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vờn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đẹp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quá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mía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nhung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quạt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mái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rạ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lao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ai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ngả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nón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chào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5374"/>
              </a:lnSpc>
            </a:pP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Hoa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mướp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cuối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mùa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</a:t>
            </a: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Giếng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lẻo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trời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in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thăm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thẳm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quê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hương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mà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đằm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!</a:t>
            </a: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Tôi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bước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vườn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bạn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hàng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cau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Hút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nắng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to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đài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cao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Đứng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lồng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lộng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rơi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Vồng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khoai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lang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nằm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sưởi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  <a:spcBef>
                <a:spcPct val="0"/>
              </a:spcBef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Cùng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mẹ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gà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ấp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con.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348652" y="5143500"/>
            <a:ext cx="2939348" cy="5143500"/>
          </a:xfrm>
          <a:custGeom>
            <a:avLst/>
            <a:gdLst/>
            <a:ahLst/>
            <a:cxnLst/>
            <a:rect l="l" t="t" r="r" b="b"/>
            <a:pathLst>
              <a:path w="2939348" h="5143500">
                <a:moveTo>
                  <a:pt x="0" y="0"/>
                </a:moveTo>
                <a:lnTo>
                  <a:pt x="2939348" y="0"/>
                </a:lnTo>
                <a:lnTo>
                  <a:pt x="293934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8" r="-2058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5249207"/>
            <a:ext cx="4420663" cy="5037793"/>
          </a:xfrm>
          <a:custGeom>
            <a:avLst/>
            <a:gdLst/>
            <a:ahLst/>
            <a:cxnLst/>
            <a:rect l="l" t="t" r="r" b="b"/>
            <a:pathLst>
              <a:path w="4420663" h="5037793">
                <a:moveTo>
                  <a:pt x="0" y="0"/>
                </a:moveTo>
                <a:lnTo>
                  <a:pt x="4420663" y="0"/>
                </a:lnTo>
                <a:lnTo>
                  <a:pt x="4420663" y="5037793"/>
                </a:lnTo>
                <a:lnTo>
                  <a:pt x="0" y="5037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1868090" y="1879854"/>
            <a:ext cx="14551821" cy="5629247"/>
            <a:chOff x="0" y="0"/>
            <a:chExt cx="3832578" cy="14793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832578" cy="1479318"/>
            </a:xfrm>
            <a:custGeom>
              <a:avLst/>
              <a:gdLst/>
              <a:ahLst/>
              <a:cxnLst/>
              <a:rect l="l" t="t" r="r" b="b"/>
              <a:pathLst>
                <a:path w="3832578" h="1479318">
                  <a:moveTo>
                    <a:pt x="0" y="0"/>
                  </a:moveTo>
                  <a:lnTo>
                    <a:pt x="3832578" y="0"/>
                  </a:lnTo>
                  <a:lnTo>
                    <a:pt x="3832578" y="1479318"/>
                  </a:lnTo>
                  <a:lnTo>
                    <a:pt x="0" y="1479318"/>
                  </a:lnTo>
                  <a:close/>
                </a:path>
              </a:pathLst>
            </a:custGeom>
            <a:solidFill>
              <a:srgbClr val="F9FAEE">
                <a:alpha val="74902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3832578" cy="1526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3329215" y="768474"/>
            <a:ext cx="11808345" cy="2009425"/>
          </a:xfrm>
          <a:custGeom>
            <a:avLst/>
            <a:gdLst/>
            <a:ahLst/>
            <a:cxnLst/>
            <a:rect l="l" t="t" r="r" b="b"/>
            <a:pathLst>
              <a:path w="11808345" h="2009425">
                <a:moveTo>
                  <a:pt x="0" y="0"/>
                </a:moveTo>
                <a:lnTo>
                  <a:pt x="11808345" y="0"/>
                </a:lnTo>
                <a:lnTo>
                  <a:pt x="11808345" y="2009425"/>
                </a:lnTo>
                <a:lnTo>
                  <a:pt x="0" y="2009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90" b="-22172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4177392" y="2977554"/>
            <a:ext cx="10376808" cy="4203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cả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tâm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hồn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Của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đất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nước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đang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bồi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da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thịt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Gió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biển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mặn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thổi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về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đây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tha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thiết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phơi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phới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endParaRPr lang="en-US" sz="38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5374"/>
              </a:lnSpc>
            </a:pP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Náo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nức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triều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êm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ả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38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ru</a:t>
            </a:r>
            <a:r>
              <a:rPr lang="en-US" sz="38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...</a:t>
            </a:r>
          </a:p>
          <a:p>
            <a:pPr algn="r">
              <a:lnSpc>
                <a:spcPts val="6494"/>
              </a:lnSpc>
              <a:spcBef>
                <a:spcPct val="0"/>
              </a:spcBef>
            </a:pPr>
            <a:r>
              <a:rPr lang="en-US" sz="4638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Huy </a:t>
            </a:r>
            <a:r>
              <a:rPr lang="en-US" sz="4638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Cận</a:t>
            </a:r>
            <a:endParaRPr lang="en-US" sz="4638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</p:txBody>
      </p:sp>
      <p:sp>
        <p:nvSpPr>
          <p:cNvPr id="26" name="Freeform 26"/>
          <p:cNvSpPr/>
          <p:nvPr/>
        </p:nvSpPr>
        <p:spPr>
          <a:xfrm flipH="1">
            <a:off x="11906777" y="5540965"/>
            <a:ext cx="6381223" cy="4746035"/>
          </a:xfrm>
          <a:custGeom>
            <a:avLst/>
            <a:gdLst/>
            <a:ahLst/>
            <a:cxnLst/>
            <a:rect l="l" t="t" r="r" b="b"/>
            <a:pathLst>
              <a:path w="6381223" h="4746035">
                <a:moveTo>
                  <a:pt x="6381223" y="0"/>
                </a:moveTo>
                <a:lnTo>
                  <a:pt x="0" y="0"/>
                </a:lnTo>
                <a:lnTo>
                  <a:pt x="0" y="4746035"/>
                </a:lnTo>
                <a:lnTo>
                  <a:pt x="6381223" y="4746035"/>
                </a:lnTo>
                <a:lnTo>
                  <a:pt x="638122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0" y="5143500"/>
            <a:ext cx="3709749" cy="5143500"/>
          </a:xfrm>
          <a:custGeom>
            <a:avLst/>
            <a:gdLst/>
            <a:ahLst/>
            <a:cxnLst/>
            <a:rect l="l" t="t" r="r" b="b"/>
            <a:pathLst>
              <a:path w="3709749" h="5143500">
                <a:moveTo>
                  <a:pt x="0" y="0"/>
                </a:moveTo>
                <a:lnTo>
                  <a:pt x="3709749" y="0"/>
                </a:lnTo>
                <a:lnTo>
                  <a:pt x="3709749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1"/>
          <p:cNvGrpSpPr/>
          <p:nvPr/>
        </p:nvGrpSpPr>
        <p:grpSpPr>
          <a:xfrm>
            <a:off x="291477" y="1226521"/>
            <a:ext cx="17686450" cy="9060479"/>
            <a:chOff x="0" y="0"/>
            <a:chExt cx="4658160" cy="238629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658160" cy="2386299"/>
            </a:xfrm>
            <a:custGeom>
              <a:avLst/>
              <a:gdLst/>
              <a:ahLst/>
              <a:cxnLst/>
              <a:rect l="l" t="t" r="r" b="b"/>
              <a:pathLst>
                <a:path w="4658160" h="2386299">
                  <a:moveTo>
                    <a:pt x="22324" y="0"/>
                  </a:moveTo>
                  <a:lnTo>
                    <a:pt x="4635836" y="0"/>
                  </a:lnTo>
                  <a:cubicBezTo>
                    <a:pt x="4648165" y="0"/>
                    <a:pt x="4658160" y="9995"/>
                    <a:pt x="4658160" y="22324"/>
                  </a:cubicBezTo>
                  <a:lnTo>
                    <a:pt x="4658160" y="2363975"/>
                  </a:lnTo>
                  <a:cubicBezTo>
                    <a:pt x="4658160" y="2369896"/>
                    <a:pt x="4655808" y="2375574"/>
                    <a:pt x="4651621" y="2379761"/>
                  </a:cubicBezTo>
                  <a:cubicBezTo>
                    <a:pt x="4647435" y="2383947"/>
                    <a:pt x="4641756" y="2386299"/>
                    <a:pt x="4635836" y="2386299"/>
                  </a:cubicBezTo>
                  <a:lnTo>
                    <a:pt x="22324" y="2386299"/>
                  </a:lnTo>
                  <a:cubicBezTo>
                    <a:pt x="9995" y="2386299"/>
                    <a:pt x="0" y="2376304"/>
                    <a:pt x="0" y="2363975"/>
                  </a:cubicBezTo>
                  <a:lnTo>
                    <a:pt x="0" y="22324"/>
                  </a:lnTo>
                  <a:cubicBezTo>
                    <a:pt x="0" y="9995"/>
                    <a:pt x="9995" y="0"/>
                    <a:pt x="22324" y="0"/>
                  </a:cubicBezTo>
                  <a:close/>
                </a:path>
              </a:pathLst>
            </a:custGeom>
            <a:solidFill>
              <a:srgbClr val="FEFEFE">
                <a:alpha val="8000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658160" cy="24243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4919849" y="7056747"/>
            <a:ext cx="7658644" cy="4039935"/>
          </a:xfrm>
          <a:custGeom>
            <a:avLst/>
            <a:gdLst/>
            <a:ahLst/>
            <a:cxnLst/>
            <a:rect l="l" t="t" r="r" b="b"/>
            <a:pathLst>
              <a:path w="7658644" h="4039935">
                <a:moveTo>
                  <a:pt x="0" y="0"/>
                </a:moveTo>
                <a:lnTo>
                  <a:pt x="7658644" y="0"/>
                </a:lnTo>
                <a:lnTo>
                  <a:pt x="7658644" y="4039935"/>
                </a:lnTo>
                <a:lnTo>
                  <a:pt x="0" y="40399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042279" y="439858"/>
            <a:ext cx="3706891" cy="3549348"/>
          </a:xfrm>
          <a:custGeom>
            <a:avLst/>
            <a:gdLst/>
            <a:ahLst/>
            <a:cxnLst/>
            <a:rect l="l" t="t" r="r" b="b"/>
            <a:pathLst>
              <a:path w="3706891" h="3549348">
                <a:moveTo>
                  <a:pt x="0" y="0"/>
                </a:moveTo>
                <a:lnTo>
                  <a:pt x="3706892" y="0"/>
                </a:lnTo>
                <a:lnTo>
                  <a:pt x="3706892" y="3549348"/>
                </a:lnTo>
                <a:lnTo>
                  <a:pt x="0" y="35493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068787" y="2901915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51475" y="2901915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2213536" y="2881867"/>
            <a:ext cx="8193083" cy="1801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8"/>
              </a:lnSpc>
            </a:pPr>
            <a:r>
              <a:rPr lang="en-US" sz="5170">
                <a:solidFill>
                  <a:srgbClr val="EC3655"/>
                </a:solidFill>
                <a:latin typeface="iCiel Cadena"/>
                <a:ea typeface="iCiel Cadena"/>
                <a:cs typeface="iCiel Cadena"/>
                <a:sym typeface="iCiel Cadena"/>
              </a:rPr>
              <a:t>Đọc đúng, nhấn giọng đúng,</a:t>
            </a:r>
          </a:p>
          <a:p>
            <a:pPr algn="ctr">
              <a:lnSpc>
                <a:spcPts val="7238"/>
              </a:lnSpc>
            </a:pPr>
            <a:r>
              <a:rPr lang="en-US" sz="5170">
                <a:solidFill>
                  <a:srgbClr val="EC3655"/>
                </a:solidFill>
                <a:latin typeface="iCiel Cadena"/>
                <a:ea typeface="iCiel Cadena"/>
                <a:cs typeface="iCiel Cadena"/>
                <a:sym typeface="iCiel Cadena"/>
              </a:rPr>
              <a:t>ngắt nghỉ hơi đúng 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2910131" y="2901915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1068787" y="6585886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2910131" y="6585886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2472897" y="6990824"/>
            <a:ext cx="8997350" cy="95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</a:pPr>
            <a:r>
              <a:rPr lang="en-US" sz="5580">
                <a:solidFill>
                  <a:srgbClr val="FF852E"/>
                </a:solidFill>
                <a:latin typeface="iCiel Cadena"/>
                <a:ea typeface="iCiel Cadena"/>
                <a:cs typeface="iCiel Cadena"/>
                <a:sym typeface="iCiel Cadena"/>
              </a:rPr>
              <a:t>Tốc độ đọc đạt yêu cầu</a:t>
            </a:r>
          </a:p>
        </p:txBody>
      </p:sp>
      <p:sp>
        <p:nvSpPr>
          <p:cNvPr id="33" name="Freeform 33"/>
          <p:cNvSpPr/>
          <p:nvPr/>
        </p:nvSpPr>
        <p:spPr>
          <a:xfrm>
            <a:off x="14751475" y="6585886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2402522" y="5235959"/>
            <a:ext cx="8335181" cy="953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6"/>
              </a:lnSpc>
            </a:pPr>
            <a:r>
              <a:rPr lang="en-US" sz="5575">
                <a:solidFill>
                  <a:srgbClr val="5E17EB"/>
                </a:solidFill>
                <a:latin typeface="iCiel Cadena"/>
                <a:ea typeface="iCiel Cadena"/>
                <a:cs typeface="iCiel Cadena"/>
                <a:sym typeface="iCiel Cadena"/>
              </a:rPr>
              <a:t>Thể hiện cảm xúc</a:t>
            </a:r>
          </a:p>
        </p:txBody>
      </p:sp>
      <p:sp>
        <p:nvSpPr>
          <p:cNvPr id="35" name="Freeform 35"/>
          <p:cNvSpPr/>
          <p:nvPr/>
        </p:nvSpPr>
        <p:spPr>
          <a:xfrm>
            <a:off x="11068787" y="4794044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4751475" y="4794044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2910131" y="4794044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 rot="-2436428">
            <a:off x="-832808" y="1381998"/>
            <a:ext cx="5580409" cy="1688074"/>
          </a:xfrm>
          <a:custGeom>
            <a:avLst/>
            <a:gdLst/>
            <a:ahLst/>
            <a:cxnLst/>
            <a:rect l="l" t="t" r="r" b="b"/>
            <a:pathLst>
              <a:path w="5580409" h="1688074">
                <a:moveTo>
                  <a:pt x="0" y="0"/>
                </a:moveTo>
                <a:lnTo>
                  <a:pt x="5580409" y="0"/>
                </a:lnTo>
                <a:lnTo>
                  <a:pt x="5580409" y="1688073"/>
                </a:lnTo>
                <a:lnTo>
                  <a:pt x="0" y="16880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2212292" y="0"/>
            <a:ext cx="13863417" cy="3101940"/>
          </a:xfrm>
          <a:custGeom>
            <a:avLst/>
            <a:gdLst/>
            <a:ahLst/>
            <a:cxnLst/>
            <a:rect l="l" t="t" r="r" b="b"/>
            <a:pathLst>
              <a:path w="13863417" h="3101940">
                <a:moveTo>
                  <a:pt x="0" y="0"/>
                </a:moveTo>
                <a:lnTo>
                  <a:pt x="13863416" y="0"/>
                </a:lnTo>
                <a:lnTo>
                  <a:pt x="13863416" y="3101940"/>
                </a:lnTo>
                <a:lnTo>
                  <a:pt x="0" y="31019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0" name="TextBox 40"/>
          <p:cNvSpPr txBox="1"/>
          <p:nvPr/>
        </p:nvSpPr>
        <p:spPr>
          <a:xfrm>
            <a:off x="2213536" y="8595912"/>
            <a:ext cx="8997350" cy="95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2"/>
              </a:lnSpc>
            </a:pPr>
            <a:r>
              <a:rPr lang="en-US" sz="5580">
                <a:solidFill>
                  <a:srgbClr val="00BF63"/>
                </a:solidFill>
                <a:latin typeface="iCiel Cadena"/>
                <a:ea typeface="iCiel Cadena"/>
                <a:cs typeface="iCiel Cadena"/>
                <a:sym typeface="iCiel Cadena"/>
              </a:rPr>
              <a:t>Trả lời đúng câu hỏi</a:t>
            </a:r>
          </a:p>
        </p:txBody>
      </p:sp>
      <p:sp>
        <p:nvSpPr>
          <p:cNvPr id="41" name="Freeform 41"/>
          <p:cNvSpPr/>
          <p:nvPr/>
        </p:nvSpPr>
        <p:spPr>
          <a:xfrm>
            <a:off x="11068787" y="8376837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2910131" y="8376837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4751475" y="8376837"/>
            <a:ext cx="1841344" cy="1714751"/>
          </a:xfrm>
          <a:custGeom>
            <a:avLst/>
            <a:gdLst/>
            <a:ahLst/>
            <a:cxnLst/>
            <a:rect l="l" t="t" r="r" b="b"/>
            <a:pathLst>
              <a:path w="1841344" h="1714751">
                <a:moveTo>
                  <a:pt x="0" y="0"/>
                </a:moveTo>
                <a:lnTo>
                  <a:pt x="1841344" y="0"/>
                </a:lnTo>
                <a:lnTo>
                  <a:pt x="1841344" y="1714751"/>
                </a:lnTo>
                <a:lnTo>
                  <a:pt x="0" y="1714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 flipH="1">
            <a:off x="-1" y="4343260"/>
            <a:ext cx="3536525" cy="5943740"/>
          </a:xfrm>
          <a:custGeom>
            <a:avLst/>
            <a:gdLst/>
            <a:ahLst/>
            <a:cxnLst/>
            <a:rect l="l" t="t" r="r" b="b"/>
            <a:pathLst>
              <a:path w="2534871" h="4260288">
                <a:moveTo>
                  <a:pt x="2534871" y="0"/>
                </a:moveTo>
                <a:lnTo>
                  <a:pt x="0" y="0"/>
                </a:lnTo>
                <a:lnTo>
                  <a:pt x="0" y="4260288"/>
                </a:lnTo>
                <a:lnTo>
                  <a:pt x="2534871" y="4260288"/>
                </a:lnTo>
                <a:lnTo>
                  <a:pt x="2534871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23685" y="1239522"/>
            <a:ext cx="7724976" cy="8500662"/>
          </a:xfrm>
          <a:custGeom>
            <a:avLst/>
            <a:gdLst/>
            <a:ahLst/>
            <a:cxnLst/>
            <a:rect l="l" t="t" r="r" b="b"/>
            <a:pathLst>
              <a:path w="7724976" h="8500662">
                <a:moveTo>
                  <a:pt x="0" y="0"/>
                </a:moveTo>
                <a:lnTo>
                  <a:pt x="7724977" y="0"/>
                </a:lnTo>
                <a:lnTo>
                  <a:pt x="7724977" y="8500662"/>
                </a:lnTo>
                <a:lnTo>
                  <a:pt x="0" y="8500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 dirty="0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57019" y="3942032"/>
            <a:ext cx="4278394" cy="322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  <a:spcBef>
                <a:spcPct val="0"/>
              </a:spcBef>
            </a:pPr>
            <a:r>
              <a:rPr lang="en-US" sz="3029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1: </a:t>
            </a:r>
            <a:r>
              <a:rPr lang="en-US" sz="302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</a:t>
            </a:r>
          </a:p>
          <a:p>
            <a:pPr algn="ctr">
              <a:lnSpc>
                <a:spcPts val="4240"/>
              </a:lnSpc>
              <a:spcBef>
                <a:spcPct val="0"/>
              </a:spcBef>
            </a:pPr>
            <a:r>
              <a:rPr lang="en-US" sz="302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từ đầu đến “xoè cánh ấp con” và trả lời câu hỏi: Khu vườn chiều thu được tả bằng những màu sắc nào?</a:t>
            </a:r>
          </a:p>
        </p:txBody>
      </p:sp>
      <p:sp>
        <p:nvSpPr>
          <p:cNvPr id="29" name="Freeform 29"/>
          <p:cNvSpPr/>
          <p:nvPr/>
        </p:nvSpPr>
        <p:spPr>
          <a:xfrm>
            <a:off x="15497074" y="6748583"/>
            <a:ext cx="2790926" cy="3538417"/>
          </a:xfrm>
          <a:custGeom>
            <a:avLst/>
            <a:gdLst/>
            <a:ahLst/>
            <a:cxnLst/>
            <a:rect l="l" t="t" r="r" b="b"/>
            <a:pathLst>
              <a:path w="2790926" h="3538417">
                <a:moveTo>
                  <a:pt x="0" y="0"/>
                </a:moveTo>
                <a:lnTo>
                  <a:pt x="2790926" y="0"/>
                </a:lnTo>
                <a:lnTo>
                  <a:pt x="2790926" y="3538417"/>
                </a:lnTo>
                <a:lnTo>
                  <a:pt x="0" y="3538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448662" y="1865195"/>
            <a:ext cx="8507137" cy="1447659"/>
          </a:xfrm>
          <a:custGeom>
            <a:avLst/>
            <a:gdLst/>
            <a:ahLst/>
            <a:cxnLst/>
            <a:rect l="l" t="t" r="r" b="b"/>
            <a:pathLst>
              <a:path w="8507137" h="1447659">
                <a:moveTo>
                  <a:pt x="0" y="0"/>
                </a:moveTo>
                <a:lnTo>
                  <a:pt x="8507137" y="0"/>
                </a:lnTo>
                <a:lnTo>
                  <a:pt x="8507137" y="1447659"/>
                </a:lnTo>
                <a:lnTo>
                  <a:pt x="0" y="14476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5190" b="-22172"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9144000" y="3276515"/>
            <a:ext cx="7239000" cy="6098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(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Trích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)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trúc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vờn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đẹp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quá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mía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nhung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quạt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rạ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ai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ngả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nón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chào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Hoa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mướp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cuối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mùa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rực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như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trong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lẻo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trời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xanh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in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thăm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thẳm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quê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hương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sao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thắm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!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Tôi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bước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vườn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bạn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cau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Hút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to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giữa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những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đài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cao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Đứng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lộng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,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thu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tiếng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chiều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vàng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rơi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.</a:t>
            </a:r>
          </a:p>
          <a:p>
            <a:pPr algn="ctr">
              <a:lnSpc>
                <a:spcPts val="3965"/>
              </a:lnSpc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Vồng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khoai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lang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lá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ra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nằm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sưởi</a:t>
            </a:r>
            <a:endParaRPr lang="en-US" sz="2832" b="1" dirty="0">
              <a:solidFill>
                <a:srgbClr val="000000"/>
              </a:solidFill>
              <a:latin typeface="SVN-Avo"/>
              <a:ea typeface="SVN-Avo"/>
              <a:cs typeface="SVN-Avo"/>
              <a:sym typeface="SVN-Avo"/>
            </a:endParaRPr>
          </a:p>
          <a:p>
            <a:pPr algn="ctr">
              <a:lnSpc>
                <a:spcPts val="3965"/>
              </a:lnSpc>
              <a:spcBef>
                <a:spcPct val="0"/>
              </a:spcBef>
            </a:pP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Cùng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với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mẹ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gà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xoè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cánh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</a:t>
            </a:r>
            <a:r>
              <a:rPr lang="en-US" sz="2832" b="1" dirty="0" err="1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ấp</a:t>
            </a:r>
            <a:r>
              <a:rPr lang="en-US" sz="2832" b="1" dirty="0">
                <a:solidFill>
                  <a:srgbClr val="000000"/>
                </a:solidFill>
                <a:latin typeface="SVN-Avo"/>
                <a:ea typeface="SVN-Avo"/>
                <a:cs typeface="SVN-Avo"/>
                <a:sym typeface="SVN-Avo"/>
              </a:rPr>
              <a:t> con.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1"/>
          <p:cNvSpPr/>
          <p:nvPr/>
        </p:nvSpPr>
        <p:spPr>
          <a:xfrm>
            <a:off x="543721" y="1044182"/>
            <a:ext cx="17379332" cy="8993567"/>
          </a:xfrm>
          <a:custGeom>
            <a:avLst/>
            <a:gdLst/>
            <a:ahLst/>
            <a:cxnLst/>
            <a:rect l="l" t="t" r="r" b="b"/>
            <a:pathLst>
              <a:path w="17379332" h="8993567">
                <a:moveTo>
                  <a:pt x="0" y="0"/>
                </a:moveTo>
                <a:lnTo>
                  <a:pt x="17379332" y="0"/>
                </a:lnTo>
                <a:lnTo>
                  <a:pt x="17379332" y="8993567"/>
                </a:lnTo>
                <a:lnTo>
                  <a:pt x="0" y="89935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23685" y="1239522"/>
            <a:ext cx="7724976" cy="8500662"/>
          </a:xfrm>
          <a:custGeom>
            <a:avLst/>
            <a:gdLst/>
            <a:ahLst/>
            <a:cxnLst/>
            <a:rect l="l" t="t" r="r" b="b"/>
            <a:pathLst>
              <a:path w="7724976" h="8500662">
                <a:moveTo>
                  <a:pt x="0" y="0"/>
                </a:moveTo>
                <a:lnTo>
                  <a:pt x="7724977" y="0"/>
                </a:lnTo>
                <a:lnTo>
                  <a:pt x="7724977" y="8500662"/>
                </a:lnTo>
                <a:lnTo>
                  <a:pt x="0" y="8500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2041197" y="459786"/>
            <a:ext cx="14205605" cy="1405409"/>
            <a:chOff x="0" y="0"/>
            <a:chExt cx="3741394" cy="3701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41394" cy="370149"/>
            </a:xfrm>
            <a:custGeom>
              <a:avLst/>
              <a:gdLst/>
              <a:ahLst/>
              <a:cxnLst/>
              <a:rect l="l" t="t" r="r" b="b"/>
              <a:pathLst>
                <a:path w="3741394" h="370149">
                  <a:moveTo>
                    <a:pt x="27590" y="0"/>
                  </a:moveTo>
                  <a:lnTo>
                    <a:pt x="3713804" y="0"/>
                  </a:lnTo>
                  <a:cubicBezTo>
                    <a:pt x="3729042" y="0"/>
                    <a:pt x="3741394" y="12353"/>
                    <a:pt x="3741394" y="27590"/>
                  </a:cubicBezTo>
                  <a:lnTo>
                    <a:pt x="3741394" y="342559"/>
                  </a:lnTo>
                  <a:cubicBezTo>
                    <a:pt x="3741394" y="357796"/>
                    <a:pt x="3729042" y="370149"/>
                    <a:pt x="3713804" y="370149"/>
                  </a:cubicBezTo>
                  <a:lnTo>
                    <a:pt x="27590" y="370149"/>
                  </a:lnTo>
                  <a:cubicBezTo>
                    <a:pt x="12353" y="370149"/>
                    <a:pt x="0" y="357796"/>
                    <a:pt x="0" y="342559"/>
                  </a:cubicBezTo>
                  <a:lnTo>
                    <a:pt x="0" y="27590"/>
                  </a:lnTo>
                  <a:cubicBezTo>
                    <a:pt x="0" y="12353"/>
                    <a:pt x="12353" y="0"/>
                    <a:pt x="27590" y="0"/>
                  </a:cubicBezTo>
                  <a:close/>
                </a:path>
              </a:pathLst>
            </a:custGeom>
            <a:solidFill>
              <a:srgbClr val="61D9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3741394" cy="417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2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55852" y="459786"/>
            <a:ext cx="1301167" cy="1450223"/>
          </a:xfrm>
          <a:custGeom>
            <a:avLst/>
            <a:gdLst/>
            <a:ahLst/>
            <a:cxnLst/>
            <a:rect l="l" t="t" r="r" b="b"/>
            <a:pathLst>
              <a:path w="1301167" h="1450223">
                <a:moveTo>
                  <a:pt x="0" y="0"/>
                </a:moveTo>
                <a:lnTo>
                  <a:pt x="1301167" y="0"/>
                </a:lnTo>
                <a:lnTo>
                  <a:pt x="1301167" y="1450223"/>
                </a:lnTo>
                <a:lnTo>
                  <a:pt x="0" y="14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593936" y="690350"/>
            <a:ext cx="13652866" cy="81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7"/>
              </a:lnSpc>
              <a:spcBef>
                <a:spcPct val="0"/>
              </a:spcBef>
            </a:pPr>
            <a:r>
              <a:rPr lang="en-US" sz="4448">
                <a:solidFill>
                  <a:srgbClr val="FFFFFF"/>
                </a:solidFill>
                <a:latin typeface="iCiel Crocante"/>
                <a:ea typeface="iCiel Crocante"/>
                <a:cs typeface="iCiel Crocante"/>
                <a:sym typeface="iCiel Crocante"/>
              </a:rPr>
              <a:t>BẮT THĂM, ĐỌC THÀNH TIẾNG VÀ TRẢ LỜI CÂU HỎI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957019" y="3942032"/>
            <a:ext cx="4278394" cy="3223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  <a:spcBef>
                <a:spcPct val="0"/>
              </a:spcBef>
            </a:pPr>
            <a:r>
              <a:rPr lang="en-US" sz="3029">
                <a:solidFill>
                  <a:srgbClr val="D72900"/>
                </a:solidFill>
                <a:latin typeface="iCiel Nabila"/>
                <a:ea typeface="iCiel Nabila"/>
                <a:cs typeface="iCiel Nabila"/>
                <a:sym typeface="iCiel Nabila"/>
              </a:rPr>
              <a:t>Câu 1: </a:t>
            </a:r>
            <a:r>
              <a:rPr lang="en-US" sz="302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Đọc đoạn </a:t>
            </a:r>
          </a:p>
          <a:p>
            <a:pPr algn="ctr">
              <a:lnSpc>
                <a:spcPts val="4240"/>
              </a:lnSpc>
              <a:spcBef>
                <a:spcPct val="0"/>
              </a:spcBef>
            </a:pPr>
            <a:r>
              <a:rPr lang="en-US" sz="3029">
                <a:solidFill>
                  <a:srgbClr val="000000"/>
                </a:solidFill>
                <a:latin typeface="iCiel Nabila"/>
                <a:ea typeface="iCiel Nabila"/>
                <a:cs typeface="iCiel Nabila"/>
                <a:sym typeface="iCiel Nabila"/>
              </a:rPr>
              <a:t>từ đầu đến “xoè cánh ấp con” và trả lời câu hỏi: Khu vườn chiều thu được tả bằng những màu sắc nào?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233387" y="2406434"/>
            <a:ext cx="7152115" cy="539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40"/>
              </a:lnSpc>
              <a:spcBef>
                <a:spcPct val="0"/>
              </a:spcBef>
            </a:pP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Khu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vườn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chiều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thu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được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tả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bằng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nhiều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sắc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: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xanh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nhung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của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lá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mía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vàng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rực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của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hoa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mướp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cuối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mùa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trong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lẻo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của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nước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giếng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xanh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thăm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thẳm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của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trời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chiều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nắng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vàng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như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tơ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,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màu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chiều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vàng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 </a:t>
            </a:r>
            <a:r>
              <a:rPr lang="en-US" sz="3870" dirty="0" err="1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rợi</a:t>
            </a:r>
            <a:r>
              <a:rPr lang="en-US" sz="3870" dirty="0">
                <a:solidFill>
                  <a:srgbClr val="FF6100"/>
                </a:solidFill>
                <a:latin typeface="iCiel Nabila"/>
                <a:ea typeface="iCiel Nabila"/>
                <a:cs typeface="iCiel Nabila"/>
                <a:sym typeface="iCiel Nabila"/>
              </a:rPr>
              <a:t>.</a:t>
            </a:r>
          </a:p>
        </p:txBody>
      </p:sp>
      <p:sp>
        <p:nvSpPr>
          <p:cNvPr id="30" name="Freeform 30"/>
          <p:cNvSpPr/>
          <p:nvPr/>
        </p:nvSpPr>
        <p:spPr>
          <a:xfrm>
            <a:off x="15497074" y="6748583"/>
            <a:ext cx="2790926" cy="3538417"/>
          </a:xfrm>
          <a:custGeom>
            <a:avLst/>
            <a:gdLst/>
            <a:ahLst/>
            <a:cxnLst/>
            <a:rect l="l" t="t" r="r" b="b"/>
            <a:pathLst>
              <a:path w="2790926" h="3538417">
                <a:moveTo>
                  <a:pt x="0" y="0"/>
                </a:moveTo>
                <a:lnTo>
                  <a:pt x="2790926" y="0"/>
                </a:lnTo>
                <a:lnTo>
                  <a:pt x="2790926" y="3538417"/>
                </a:lnTo>
                <a:lnTo>
                  <a:pt x="0" y="353841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1232</Words>
  <Application>Microsoft Office PowerPoint</Application>
  <PresentationFormat>Custom</PresentationFormat>
  <Paragraphs>106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SVN-Ziclets</vt:lpstr>
      <vt:lpstr>SVN-Avo</vt:lpstr>
      <vt:lpstr>iCiel Crocante</vt:lpstr>
      <vt:lpstr>iCiel Nabila</vt:lpstr>
      <vt:lpstr>iCiel Cadena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TV5_T18_CHIỀU THU QUÊ HƯƠNG</dc:title>
  <cp:lastModifiedBy>Thảo Phương</cp:lastModifiedBy>
  <cp:revision>10</cp:revision>
  <dcterms:created xsi:type="dcterms:W3CDTF">2006-08-16T00:00:00Z</dcterms:created>
  <dcterms:modified xsi:type="dcterms:W3CDTF">2025-02-05T16:06:40Z</dcterms:modified>
  <dc:identifier>DAGW7rn6eYc</dc:identifier>
</cp:coreProperties>
</file>